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82" y="-370"/>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7624664c0e846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7624664c0e846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7df7054b6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7df7054b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764ee3f8a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764ee3f8a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b7b2d66148694f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b7b2d66148694f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7624664c0e846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7624664c0e846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7df916dc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7df916dc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764ee3f8a7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764ee3f8a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764ee3f8a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764ee3f8a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764ee3f8a7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764ee3f8a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64ee3f8a7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64ee3f8a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7df37d188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7df37d188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764ee3f8a7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764ee3f8a7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764ee3f8a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764ee3f8a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764ee3f8a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764ee3f8a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764fbcce3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764fbcce3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7df37d188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7df37d188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7dfffe2d4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7dfffe2d4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764ee3f8a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764ee3f8a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764ee3f8a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764ee3f8a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64ee3f8a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64ee3f8a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84ca9615dda0a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84ca9615dda0a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D9EAD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docs.google.com/presentation/d/11jh_PZWt-PsfiYVoUkMC7i5J84AMoIhn8ceBEuEvLyk/edi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9" y="711419"/>
            <a:ext cx="8520600" cy="192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sz="3600"/>
          </a:p>
          <a:p>
            <a:pPr marL="0" lvl="0" indent="0" algn="ctr" rtl="0">
              <a:spcBef>
                <a:spcPts val="0"/>
              </a:spcBef>
              <a:spcAft>
                <a:spcPts val="0"/>
              </a:spcAft>
              <a:buNone/>
            </a:pPr>
            <a:endParaRPr sz="3600"/>
          </a:p>
          <a:p>
            <a:pPr marL="0" lvl="0" indent="0" algn="ctr" rtl="0">
              <a:spcBef>
                <a:spcPts val="0"/>
              </a:spcBef>
              <a:spcAft>
                <a:spcPts val="0"/>
              </a:spcAft>
              <a:buNone/>
            </a:pPr>
            <a:endParaRPr sz="3600"/>
          </a:p>
          <a:p>
            <a:pPr marL="0" lvl="0" indent="0" algn="ctr" rtl="0">
              <a:spcBef>
                <a:spcPts val="0"/>
              </a:spcBef>
              <a:spcAft>
                <a:spcPts val="0"/>
              </a:spcAft>
              <a:buNone/>
            </a:pPr>
            <a:endParaRPr sz="3600"/>
          </a:p>
          <a:p>
            <a:pPr marL="0" lvl="0" indent="0" algn="ctr" rtl="0">
              <a:spcBef>
                <a:spcPts val="0"/>
              </a:spcBef>
              <a:spcAft>
                <a:spcPts val="0"/>
              </a:spcAft>
              <a:buNone/>
            </a:pPr>
            <a:endParaRPr sz="3600"/>
          </a:p>
          <a:p>
            <a:pPr marL="0" lvl="0" indent="0" algn="ctr" rtl="0">
              <a:spcBef>
                <a:spcPts val="0"/>
              </a:spcBef>
              <a:spcAft>
                <a:spcPts val="0"/>
              </a:spcAft>
              <a:buNone/>
            </a:pPr>
            <a:endParaRPr sz="3600"/>
          </a:p>
        </p:txBody>
      </p:sp>
      <p:sp>
        <p:nvSpPr>
          <p:cNvPr id="55" name="Google Shape;55;p13"/>
          <p:cNvSpPr txBox="1">
            <a:spLocks noGrp="1"/>
          </p:cNvSpPr>
          <p:nvPr>
            <p:ph type="subTitle" idx="1"/>
          </p:nvPr>
        </p:nvSpPr>
        <p:spPr>
          <a:xfrm>
            <a:off x="311700" y="2905725"/>
            <a:ext cx="8520600" cy="156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3600" b="1">
                <a:solidFill>
                  <a:schemeClr val="dk1"/>
                </a:solidFill>
                <a:latin typeface="Trebuchet MS"/>
                <a:ea typeface="Trebuchet MS"/>
                <a:cs typeface="Trebuchet MS"/>
                <a:sym typeface="Trebuchet MS"/>
              </a:rPr>
              <a:t>Providing ideas for Eco Learning in our School</a:t>
            </a:r>
            <a:endParaRPr b="1">
              <a:latin typeface="Trebuchet MS"/>
              <a:ea typeface="Trebuchet MS"/>
              <a:cs typeface="Trebuchet MS"/>
              <a:sym typeface="Trebuchet MS"/>
            </a:endParaRPr>
          </a:p>
        </p:txBody>
      </p:sp>
      <p:sp>
        <p:nvSpPr>
          <p:cNvPr id="57" name="Google Shape;57;p13"/>
          <p:cNvSpPr/>
          <p:nvPr/>
        </p:nvSpPr>
        <p:spPr>
          <a:xfrm>
            <a:off x="427050" y="1999363"/>
            <a:ext cx="8289899" cy="668988"/>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EARTH PROTECTORS</a:t>
            </a:r>
          </a:p>
        </p:txBody>
      </p:sp>
      <p:pic>
        <p:nvPicPr>
          <p:cNvPr id="9" name="Picture 8" descr="Evesdon School.png"/>
          <p:cNvPicPr>
            <a:picLocks noChangeAspect="1"/>
          </p:cNvPicPr>
          <p:nvPr/>
        </p:nvPicPr>
        <p:blipFill>
          <a:blip r:embed="rId3"/>
          <a:stretch>
            <a:fillRect/>
          </a:stretch>
        </p:blipFill>
        <p:spPr>
          <a:xfrm>
            <a:off x="3165573" y="0"/>
            <a:ext cx="2195322" cy="188283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100625" y="45075"/>
            <a:ext cx="8520600" cy="430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WHOLE SCHOOL APPROACH  </a:t>
            </a:r>
            <a:endParaRPr/>
          </a:p>
          <a:p>
            <a:pPr marL="0" lvl="0" indent="0" algn="l" rtl="0">
              <a:spcBef>
                <a:spcPts val="0"/>
              </a:spcBef>
              <a:spcAft>
                <a:spcPts val="0"/>
              </a:spcAft>
              <a:buNone/>
            </a:pPr>
            <a:r>
              <a:rPr lang="en-GB"/>
              <a:t>Waste food</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p:txBody>
      </p:sp>
      <p:pic>
        <p:nvPicPr>
          <p:cNvPr id="129" name="Google Shape;129;p22" descr="Mon assiette vide - 2012-01-19"/>
          <p:cNvPicPr preferRelativeResize="0"/>
          <p:nvPr/>
        </p:nvPicPr>
        <p:blipFill>
          <a:blip r:embed="rId3">
            <a:alphaModFix/>
          </a:blip>
          <a:stretch>
            <a:fillRect/>
          </a:stretch>
        </p:blipFill>
        <p:spPr>
          <a:xfrm>
            <a:off x="5683772" y="224118"/>
            <a:ext cx="3245074" cy="1865900"/>
          </a:xfrm>
          <a:prstGeom prst="rect">
            <a:avLst/>
          </a:prstGeom>
          <a:noFill/>
          <a:ln>
            <a:noFill/>
          </a:ln>
        </p:spPr>
      </p:pic>
      <p:pic>
        <p:nvPicPr>
          <p:cNvPr id="130" name="Google Shape;130;p22"/>
          <p:cNvPicPr preferRelativeResize="0"/>
          <p:nvPr/>
        </p:nvPicPr>
        <p:blipFill>
          <a:blip r:embed="rId4">
            <a:alphaModFix/>
          </a:blip>
          <a:stretch>
            <a:fillRect/>
          </a:stretch>
        </p:blipFill>
        <p:spPr>
          <a:xfrm>
            <a:off x="172344" y="1353513"/>
            <a:ext cx="4310009" cy="2985405"/>
          </a:xfrm>
          <a:prstGeom prst="rect">
            <a:avLst/>
          </a:prstGeom>
          <a:noFill/>
          <a:ln>
            <a:noFill/>
          </a:ln>
        </p:spPr>
      </p:pic>
      <p:pic>
        <p:nvPicPr>
          <p:cNvPr id="128" name="Google Shape;128;p22" descr="Food Waste Autumn Term.png"/>
          <p:cNvPicPr preferRelativeResize="0"/>
          <p:nvPr/>
        </p:nvPicPr>
        <p:blipFill>
          <a:blip r:embed="rId5">
            <a:alphaModFix/>
          </a:blip>
          <a:stretch>
            <a:fillRect/>
          </a:stretch>
        </p:blipFill>
        <p:spPr>
          <a:xfrm>
            <a:off x="3998492" y="2255977"/>
            <a:ext cx="4984144" cy="271719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189500" y="133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Whole School Approach </a:t>
            </a:r>
            <a:endParaRPr/>
          </a:p>
          <a:p>
            <a:pPr marL="0" lvl="0" indent="0" algn="l" rtl="0">
              <a:spcBef>
                <a:spcPts val="0"/>
              </a:spcBef>
              <a:spcAft>
                <a:spcPts val="0"/>
              </a:spcAft>
              <a:buNone/>
            </a:pPr>
            <a:r>
              <a:rPr lang="en-GB"/>
              <a:t> Big battery hunt</a:t>
            </a:r>
            <a:endParaRPr/>
          </a:p>
        </p:txBody>
      </p:sp>
      <p:sp>
        <p:nvSpPr>
          <p:cNvPr id="136" name="Google Shape;136;p23"/>
          <p:cNvSpPr txBox="1">
            <a:spLocks noGrp="1"/>
          </p:cNvSpPr>
          <p:nvPr>
            <p:ph type="body" idx="1"/>
          </p:nvPr>
        </p:nvSpPr>
        <p:spPr>
          <a:xfrm>
            <a:off x="302736" y="1851721"/>
            <a:ext cx="8520600" cy="298025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Children learnt that recycling batteries means keeping dangerous chemicals out of the ground. They also discovered that the recycled materials could be used to make many new products. </a:t>
            </a:r>
            <a:endParaRPr dirty="0"/>
          </a:p>
          <a:p>
            <a:pPr marL="0" lvl="0" indent="0" algn="l" rtl="0">
              <a:spcBef>
                <a:spcPts val="1600"/>
              </a:spcBef>
              <a:spcAft>
                <a:spcPts val="0"/>
              </a:spcAft>
              <a:buNone/>
            </a:pPr>
            <a:r>
              <a:rPr lang="en-GB" dirty="0"/>
              <a:t>The response was fantastic. So many children spread the word and collected batteries from friends and neighbours. </a:t>
            </a:r>
            <a:endParaRPr dirty="0"/>
          </a:p>
          <a:p>
            <a:pPr marL="0" lvl="0" indent="0" algn="l" rtl="0">
              <a:spcBef>
                <a:spcPts val="1600"/>
              </a:spcBef>
              <a:spcAft>
                <a:spcPts val="0"/>
              </a:spcAft>
              <a:buNone/>
            </a:pPr>
            <a:r>
              <a:rPr lang="en-GB" dirty="0"/>
              <a:t>We were able to link this project to several of the UN sustainable development goals. </a:t>
            </a: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pic>
        <p:nvPicPr>
          <p:cNvPr id="137" name="Google Shape;137;p23"/>
          <p:cNvPicPr preferRelativeResize="0"/>
          <p:nvPr/>
        </p:nvPicPr>
        <p:blipFill>
          <a:blip r:embed="rId3">
            <a:alphaModFix/>
          </a:blip>
          <a:stretch>
            <a:fillRect/>
          </a:stretch>
        </p:blipFill>
        <p:spPr>
          <a:xfrm rot="231962">
            <a:off x="4507796" y="297085"/>
            <a:ext cx="3352800" cy="1438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311700" y="445025"/>
            <a:ext cx="8520600" cy="439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WHOLE SCHOOL APPROACH</a:t>
            </a:r>
            <a:endParaRPr/>
          </a:p>
          <a:p>
            <a:pPr marL="0" lvl="0" indent="0" algn="l" rtl="0">
              <a:spcBef>
                <a:spcPts val="0"/>
              </a:spcBef>
              <a:spcAft>
                <a:spcPts val="0"/>
              </a:spcAft>
              <a:buNone/>
            </a:pPr>
            <a:endParaRPr/>
          </a:p>
          <a:p>
            <a:pPr marL="0" lvl="0" indent="0" algn="l" rtl="0">
              <a:spcBef>
                <a:spcPts val="0"/>
              </a:spcBef>
              <a:spcAft>
                <a:spcPts val="0"/>
              </a:spcAft>
              <a:buNone/>
            </a:pPr>
            <a:r>
              <a:rPr lang="en-GB"/>
              <a:t>TRIPS</a:t>
            </a:r>
            <a:endParaRPr/>
          </a:p>
          <a:p>
            <a:pPr marL="457200" lvl="0" indent="-342900" algn="l" rtl="0">
              <a:spcBef>
                <a:spcPts val="0"/>
              </a:spcBef>
              <a:spcAft>
                <a:spcPts val="0"/>
              </a:spcAft>
              <a:buSzPts val="1800"/>
              <a:buChar char="●"/>
            </a:pPr>
            <a:r>
              <a:rPr lang="en-GB" sz="1800"/>
              <a:t>Tescos - fair trade workshop</a:t>
            </a:r>
            <a:endParaRPr sz="1800"/>
          </a:p>
          <a:p>
            <a:pPr marL="457200" lvl="0" indent="-342900" algn="l" rtl="0">
              <a:spcBef>
                <a:spcPts val="0"/>
              </a:spcBef>
              <a:spcAft>
                <a:spcPts val="0"/>
              </a:spcAft>
              <a:buSzPts val="1800"/>
              <a:buChar char="●"/>
            </a:pPr>
            <a:r>
              <a:rPr lang="en-GB" sz="1800"/>
              <a:t>Living rainforest </a:t>
            </a:r>
            <a:endParaRPr sz="1800"/>
          </a:p>
          <a:p>
            <a:pPr marL="457200" lvl="0" indent="-342900" algn="l" rtl="0">
              <a:spcBef>
                <a:spcPts val="0"/>
              </a:spcBef>
              <a:spcAft>
                <a:spcPts val="0"/>
              </a:spcAft>
              <a:buSzPts val="1800"/>
              <a:buChar char="●"/>
            </a:pPr>
            <a:r>
              <a:rPr lang="en-GB" sz="1800"/>
              <a:t>Gilbert White’s house</a:t>
            </a:r>
            <a:endParaRPr sz="1800"/>
          </a:p>
          <a:p>
            <a:pPr marL="0" lvl="0" indent="0" algn="l" rtl="0">
              <a:spcBef>
                <a:spcPts val="0"/>
              </a:spcBef>
              <a:spcAft>
                <a:spcPts val="0"/>
              </a:spcAft>
              <a:buNone/>
            </a:pPr>
            <a:endParaRPr/>
          </a:p>
          <a:p>
            <a:pPr marL="0" lvl="0" indent="0" algn="l" rtl="0">
              <a:spcBef>
                <a:spcPts val="0"/>
              </a:spcBef>
              <a:spcAft>
                <a:spcPts val="0"/>
              </a:spcAft>
              <a:buNone/>
            </a:pPr>
            <a:r>
              <a:rPr lang="en-GB"/>
              <a:t>VISITORS</a:t>
            </a:r>
            <a:endParaRPr/>
          </a:p>
          <a:p>
            <a:pPr marL="457200" lvl="0" indent="-330200" algn="l" rtl="0">
              <a:spcBef>
                <a:spcPts val="0"/>
              </a:spcBef>
              <a:spcAft>
                <a:spcPts val="0"/>
              </a:spcAft>
              <a:buSzPts val="1600"/>
              <a:buChar char="●"/>
            </a:pPr>
            <a:r>
              <a:rPr lang="en-GB" sz="1600"/>
              <a:t>Antarctica Traveller Sandra Pullen</a:t>
            </a:r>
            <a:endParaRPr sz="1600"/>
          </a:p>
          <a:p>
            <a:pPr marL="457200" lvl="0" indent="-330200" algn="l" rtl="0">
              <a:spcBef>
                <a:spcPts val="0"/>
              </a:spcBef>
              <a:spcAft>
                <a:spcPts val="0"/>
              </a:spcAft>
              <a:buSzPts val="1600"/>
              <a:buChar char="●"/>
            </a:pPr>
            <a:r>
              <a:rPr lang="en-GB" sz="1600"/>
              <a:t>Sustainability shop owner </a:t>
            </a:r>
            <a:endParaRPr sz="1600"/>
          </a:p>
          <a:p>
            <a:pPr marL="457200" lvl="0" indent="-330200" algn="l" rtl="0">
              <a:spcBef>
                <a:spcPts val="0"/>
              </a:spcBef>
              <a:spcAft>
                <a:spcPts val="0"/>
              </a:spcAft>
              <a:buSzPts val="1600"/>
              <a:buChar char="●"/>
            </a:pPr>
            <a:r>
              <a:rPr lang="en-GB" sz="1600"/>
              <a:t>Local council food waste program</a:t>
            </a:r>
            <a:endParaRPr sz="1600"/>
          </a:p>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311700" y="250025"/>
            <a:ext cx="8520600" cy="78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WHOLE SCHOOL APPROACH</a:t>
            </a:r>
            <a:endParaRPr/>
          </a:p>
          <a:p>
            <a:pPr marL="0" lvl="0" indent="0" algn="ctr" rtl="0">
              <a:spcBef>
                <a:spcPts val="0"/>
              </a:spcBef>
              <a:spcAft>
                <a:spcPts val="0"/>
              </a:spcAft>
              <a:buNone/>
            </a:pPr>
            <a:r>
              <a:rPr lang="en-GB"/>
              <a:t>Travelling to school</a:t>
            </a:r>
            <a:endParaRPr/>
          </a:p>
        </p:txBody>
      </p:sp>
      <p:pic>
        <p:nvPicPr>
          <p:cNvPr id="148" name="Google Shape;148;p25"/>
          <p:cNvPicPr preferRelativeResize="0"/>
          <p:nvPr/>
        </p:nvPicPr>
        <p:blipFill>
          <a:blip r:embed="rId3">
            <a:alphaModFix/>
          </a:blip>
          <a:stretch>
            <a:fillRect/>
          </a:stretch>
        </p:blipFill>
        <p:spPr>
          <a:xfrm rot="-625899">
            <a:off x="268541" y="2016550"/>
            <a:ext cx="4720745" cy="2415499"/>
          </a:xfrm>
          <a:prstGeom prst="rect">
            <a:avLst/>
          </a:prstGeom>
          <a:noFill/>
          <a:ln>
            <a:noFill/>
          </a:ln>
        </p:spPr>
      </p:pic>
      <p:sp>
        <p:nvSpPr>
          <p:cNvPr id="149" name="Google Shape;149;p25"/>
          <p:cNvSpPr txBox="1"/>
          <p:nvPr/>
        </p:nvSpPr>
        <p:spPr>
          <a:xfrm>
            <a:off x="5121275" y="1533050"/>
            <a:ext cx="3821400" cy="14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In assembly this morning, Evendons were presented with the silver MODESFIFT star certificate and Silver Star for all the work we have achieved in promoting sustainable travel at school. We are now going for gold. </a:t>
            </a:r>
            <a:endParaRPr/>
          </a:p>
        </p:txBody>
      </p:sp>
      <p:pic>
        <p:nvPicPr>
          <p:cNvPr id="150" name="Google Shape;150;p25"/>
          <p:cNvPicPr preferRelativeResize="0"/>
          <p:nvPr/>
        </p:nvPicPr>
        <p:blipFill>
          <a:blip r:embed="rId4">
            <a:alphaModFix/>
          </a:blip>
          <a:stretch>
            <a:fillRect/>
          </a:stretch>
        </p:blipFill>
        <p:spPr>
          <a:xfrm>
            <a:off x="6324868" y="2867034"/>
            <a:ext cx="1543050" cy="2047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6"/>
          <p:cNvSpPr txBox="1">
            <a:spLocks noGrp="1"/>
          </p:cNvSpPr>
          <p:nvPr>
            <p:ph type="title"/>
          </p:nvPr>
        </p:nvSpPr>
        <p:spPr>
          <a:xfrm>
            <a:off x="311700" y="445025"/>
            <a:ext cx="8520600" cy="434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Curriculum topics</a:t>
            </a:r>
            <a:endParaRPr/>
          </a:p>
          <a:p>
            <a:pPr marL="0" lvl="0" indent="0" algn="l" rtl="0">
              <a:spcBef>
                <a:spcPts val="0"/>
              </a:spcBef>
              <a:spcAft>
                <a:spcPts val="0"/>
              </a:spcAft>
              <a:buNone/>
            </a:pPr>
            <a:endParaRPr/>
          </a:p>
          <a:p>
            <a:pPr marL="0" lvl="0" indent="0" algn="l" rtl="0">
              <a:spcBef>
                <a:spcPts val="0"/>
              </a:spcBef>
              <a:spcAft>
                <a:spcPts val="0"/>
              </a:spcAft>
              <a:buNone/>
            </a:pPr>
            <a:r>
              <a:rPr lang="en-GB" sz="2400"/>
              <a:t>During our Character education lessons children learn about respecting the environment and about the UN sustainable development goals. </a:t>
            </a:r>
            <a:endParaRPr sz="2400"/>
          </a:p>
          <a:p>
            <a:pPr marL="0" lvl="0" indent="0" algn="l" rtl="0">
              <a:spcBef>
                <a:spcPts val="0"/>
              </a:spcBef>
              <a:spcAft>
                <a:spcPts val="0"/>
              </a:spcAft>
              <a:buNone/>
            </a:pPr>
            <a:r>
              <a:rPr lang="en-GB" sz="2400"/>
              <a:t> </a:t>
            </a:r>
            <a:endParaRPr sz="2400"/>
          </a:p>
          <a:p>
            <a:pPr marL="0" lvl="0" indent="0" algn="l" rtl="0">
              <a:spcBef>
                <a:spcPts val="0"/>
              </a:spcBef>
              <a:spcAft>
                <a:spcPts val="0"/>
              </a:spcAft>
              <a:buNone/>
            </a:pPr>
            <a:r>
              <a:rPr lang="en-GB" sz="2400"/>
              <a:t>Each class has chosen a goal to work on during the year. </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GB" sz="2400"/>
              <a:t>Our assemblies are also linked to these goals as well as looking at current environmental issues such as the Australian bushfires.</a:t>
            </a:r>
            <a:endParaRPr sz="2400"/>
          </a:p>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Rights Respecting School Council</a:t>
            </a:r>
            <a:endParaRPr/>
          </a:p>
        </p:txBody>
      </p:sp>
      <p:sp>
        <p:nvSpPr>
          <p:cNvPr id="161" name="Google Shape;161;p27"/>
          <p:cNvSpPr txBox="1"/>
          <p:nvPr/>
        </p:nvSpPr>
        <p:spPr>
          <a:xfrm>
            <a:off x="644625" y="1410100"/>
            <a:ext cx="7789200" cy="312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27"/>
          <p:cNvSpPr txBox="1"/>
          <p:nvPr/>
        </p:nvSpPr>
        <p:spPr>
          <a:xfrm>
            <a:off x="218325" y="1206025"/>
            <a:ext cx="8520600" cy="372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t>The Rights Respecting School Council are in charge of helping to promote the UN goals for sustainable development as well as the UNCRC. They have led assemblies and organised fundraising activities to raise awareness of the importance of looking after our Earth. They are very passionate about climate change and sustainability having lots of ideas about how everyone can do a little something to make a change.</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GB" sz="1800"/>
              <a:t>They promoted climate action day and decided that every class should have one day without using electricity in their class. They have been thinking about how they can communicate their news in an environmentally friendly way rather than using traditional paper newsletters.  </a:t>
            </a:r>
            <a:endParaRPr sz="1800"/>
          </a:p>
          <a:p>
            <a:pPr marL="0" lvl="0" indent="0" algn="l" rtl="0">
              <a:spcBef>
                <a:spcPts val="0"/>
              </a:spcBef>
              <a:spcAft>
                <a:spcPts val="0"/>
              </a:spcAft>
              <a:buNone/>
            </a:pPr>
            <a:endParaRPr sz="1800"/>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36525" y="1204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Year 1 Curriculum</a:t>
            </a:r>
            <a:endParaRPr/>
          </a:p>
        </p:txBody>
      </p:sp>
      <p:sp>
        <p:nvSpPr>
          <p:cNvPr id="168" name="Google Shape;168;p28"/>
          <p:cNvSpPr txBox="1">
            <a:spLocks noGrp="1"/>
          </p:cNvSpPr>
          <p:nvPr>
            <p:ph type="body" idx="1"/>
          </p:nvPr>
        </p:nvSpPr>
        <p:spPr>
          <a:xfrm>
            <a:off x="43225" y="570525"/>
            <a:ext cx="3929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 year 1 we use our outdoor space to learn about sustainability and enjoy growing our own plants and vegetables. </a:t>
            </a:r>
            <a:endParaRPr/>
          </a:p>
          <a:p>
            <a:pPr marL="0" lvl="0" indent="0" algn="l" rtl="0">
              <a:spcBef>
                <a:spcPts val="1600"/>
              </a:spcBef>
              <a:spcAft>
                <a:spcPts val="1600"/>
              </a:spcAft>
              <a:buNone/>
            </a:pPr>
            <a:r>
              <a:rPr lang="en-GB"/>
              <a:t>In the Autumn term we are able to harvest pumpkins and use them to make pumpkin soup. We use this experience to support the writing of instructions and poetry. After measuring, dissecting and investigating with our pumpkins we ensure they are put in our school compost. </a:t>
            </a:r>
            <a:endParaRPr/>
          </a:p>
        </p:txBody>
      </p:sp>
      <p:pic>
        <p:nvPicPr>
          <p:cNvPr id="169" name="Google Shape;169;p28"/>
          <p:cNvPicPr preferRelativeResize="0"/>
          <p:nvPr/>
        </p:nvPicPr>
        <p:blipFill>
          <a:blip r:embed="rId3">
            <a:alphaModFix/>
          </a:blip>
          <a:stretch>
            <a:fillRect/>
          </a:stretch>
        </p:blipFill>
        <p:spPr>
          <a:xfrm>
            <a:off x="6453019" y="140887"/>
            <a:ext cx="2497674" cy="1873252"/>
          </a:xfrm>
          <a:prstGeom prst="rect">
            <a:avLst/>
          </a:prstGeom>
          <a:noFill/>
          <a:ln>
            <a:noFill/>
          </a:ln>
        </p:spPr>
      </p:pic>
      <p:pic>
        <p:nvPicPr>
          <p:cNvPr id="170" name="Google Shape;170;p28"/>
          <p:cNvPicPr preferRelativeResize="0"/>
          <p:nvPr/>
        </p:nvPicPr>
        <p:blipFill rotWithShape="1">
          <a:blip r:embed="rId4">
            <a:alphaModFix/>
          </a:blip>
          <a:srcRect t="19620"/>
          <a:stretch/>
        </p:blipFill>
        <p:spPr>
          <a:xfrm>
            <a:off x="4087358" y="133953"/>
            <a:ext cx="2269000" cy="1823852"/>
          </a:xfrm>
          <a:prstGeom prst="rect">
            <a:avLst/>
          </a:prstGeom>
          <a:noFill/>
          <a:ln>
            <a:noFill/>
          </a:ln>
        </p:spPr>
      </p:pic>
      <p:sp>
        <p:nvSpPr>
          <p:cNvPr id="171" name="Google Shape;171;p28"/>
          <p:cNvSpPr txBox="1"/>
          <p:nvPr/>
        </p:nvSpPr>
        <p:spPr>
          <a:xfrm>
            <a:off x="2405950" y="4724150"/>
            <a:ext cx="6582900" cy="4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We also grow wild flowers, runner beans, potatoes, tomatoes and strawberries. </a:t>
            </a:r>
            <a:endParaRPr/>
          </a:p>
        </p:txBody>
      </p:sp>
      <p:pic>
        <p:nvPicPr>
          <p:cNvPr id="172" name="Google Shape;172;p28"/>
          <p:cNvPicPr preferRelativeResize="0"/>
          <p:nvPr/>
        </p:nvPicPr>
        <p:blipFill>
          <a:blip r:embed="rId5">
            <a:alphaModFix/>
          </a:blip>
          <a:stretch>
            <a:fillRect/>
          </a:stretch>
        </p:blipFill>
        <p:spPr>
          <a:xfrm rot="1392872">
            <a:off x="6917207" y="2059088"/>
            <a:ext cx="1379502" cy="1220559"/>
          </a:xfrm>
          <a:prstGeom prst="rect">
            <a:avLst/>
          </a:prstGeom>
          <a:noFill/>
          <a:ln>
            <a:noFill/>
          </a:ln>
        </p:spPr>
      </p:pic>
      <p:pic>
        <p:nvPicPr>
          <p:cNvPr id="173" name="Google Shape;173;p28"/>
          <p:cNvPicPr preferRelativeResize="0"/>
          <p:nvPr/>
        </p:nvPicPr>
        <p:blipFill>
          <a:blip r:embed="rId6">
            <a:alphaModFix/>
          </a:blip>
          <a:stretch>
            <a:fillRect/>
          </a:stretch>
        </p:blipFill>
        <p:spPr>
          <a:xfrm rot="20592222">
            <a:off x="3926766" y="3307978"/>
            <a:ext cx="1308622" cy="1228562"/>
          </a:xfrm>
          <a:prstGeom prst="rect">
            <a:avLst/>
          </a:prstGeom>
          <a:noFill/>
          <a:ln>
            <a:noFill/>
          </a:ln>
        </p:spPr>
      </p:pic>
      <p:pic>
        <p:nvPicPr>
          <p:cNvPr id="174" name="Google Shape;174;p28"/>
          <p:cNvPicPr preferRelativeResize="0"/>
          <p:nvPr/>
        </p:nvPicPr>
        <p:blipFill rotWithShape="1">
          <a:blip r:embed="rId7">
            <a:alphaModFix/>
          </a:blip>
          <a:srcRect t="16429" b="13806"/>
          <a:stretch/>
        </p:blipFill>
        <p:spPr>
          <a:xfrm>
            <a:off x="5611907" y="3110753"/>
            <a:ext cx="3171972" cy="1683046"/>
          </a:xfrm>
          <a:prstGeom prst="rect">
            <a:avLst/>
          </a:prstGeom>
          <a:noFill/>
          <a:ln>
            <a:noFill/>
          </a:ln>
        </p:spPr>
      </p:pic>
      <p:pic>
        <p:nvPicPr>
          <p:cNvPr id="175" name="Google Shape;175;p28"/>
          <p:cNvPicPr preferRelativeResize="0"/>
          <p:nvPr/>
        </p:nvPicPr>
        <p:blipFill rotWithShape="1">
          <a:blip r:embed="rId8">
            <a:alphaModFix/>
          </a:blip>
          <a:srcRect t="10571" b="17116"/>
          <a:stretch/>
        </p:blipFill>
        <p:spPr>
          <a:xfrm>
            <a:off x="3900925" y="1668816"/>
            <a:ext cx="2911590" cy="157907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Year 2 Curriculum</a:t>
            </a:r>
            <a:endParaRPr/>
          </a:p>
        </p:txBody>
      </p:sp>
      <p:sp>
        <p:nvSpPr>
          <p:cNvPr id="181" name="Google Shape;181;p29"/>
          <p:cNvSpPr txBox="1">
            <a:spLocks noGrp="1"/>
          </p:cNvSpPr>
          <p:nvPr>
            <p:ph type="body" idx="1"/>
          </p:nvPr>
        </p:nvSpPr>
        <p:spPr>
          <a:xfrm>
            <a:off x="311700" y="1089722"/>
            <a:ext cx="5945665"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As part of Year 2’s topic on Coasts, they explored plastic pollution using the book ‘Somebody Swallowed Stanley’. </a:t>
            </a:r>
            <a:endParaRPr dirty="0"/>
          </a:p>
          <a:p>
            <a:pPr marL="0" lvl="0" indent="0" algn="l" rtl="0">
              <a:spcBef>
                <a:spcPts val="1600"/>
              </a:spcBef>
              <a:spcAft>
                <a:spcPts val="0"/>
              </a:spcAft>
              <a:buNone/>
            </a:pPr>
            <a:r>
              <a:rPr lang="en-GB" dirty="0"/>
              <a:t>The children created Jellyfish sculptures in water by recycling plastic bottles and bags to highlight how much plastic bags look like jellyfish to ocean life. </a:t>
            </a:r>
            <a:endParaRPr dirty="0"/>
          </a:p>
          <a:p>
            <a:pPr marL="0" lvl="0" indent="0" algn="l" rtl="0">
              <a:spcBef>
                <a:spcPts val="1600"/>
              </a:spcBef>
              <a:spcAft>
                <a:spcPts val="0"/>
              </a:spcAft>
              <a:buNone/>
            </a:pPr>
            <a:r>
              <a:rPr lang="en-GB" dirty="0"/>
              <a:t>The classes went out into the local area and did some litter picking and were amazed by the amount of litter they found. </a:t>
            </a:r>
            <a:endParaRPr dirty="0"/>
          </a:p>
          <a:p>
            <a:pPr marL="0" lvl="0" indent="0" algn="l" rtl="0">
              <a:spcBef>
                <a:spcPts val="1600"/>
              </a:spcBef>
              <a:spcAft>
                <a:spcPts val="1600"/>
              </a:spcAft>
              <a:buNone/>
            </a:pPr>
            <a:r>
              <a:rPr lang="en-GB" dirty="0"/>
              <a:t>We did the Blue Planet live lesson to learn more about plastic pollution. </a:t>
            </a:r>
            <a:endParaRPr dirty="0"/>
          </a:p>
        </p:txBody>
      </p:sp>
      <p:pic>
        <p:nvPicPr>
          <p:cNvPr id="182" name="Google Shape;182;p29"/>
          <p:cNvPicPr preferRelativeResize="0"/>
          <p:nvPr/>
        </p:nvPicPr>
        <p:blipFill>
          <a:blip r:embed="rId3">
            <a:alphaModFix/>
          </a:blip>
          <a:stretch>
            <a:fillRect/>
          </a:stretch>
        </p:blipFill>
        <p:spPr>
          <a:xfrm>
            <a:off x="6158753" y="2169458"/>
            <a:ext cx="2693544" cy="254597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Year 3 Curriculum</a:t>
            </a:r>
            <a:endParaRPr/>
          </a:p>
        </p:txBody>
      </p:sp>
      <p:sp>
        <p:nvSpPr>
          <p:cNvPr id="188" name="Google Shape;188;p30"/>
          <p:cNvSpPr txBox="1">
            <a:spLocks noGrp="1"/>
          </p:cNvSpPr>
          <p:nvPr>
            <p:ph type="body" idx="1"/>
          </p:nvPr>
        </p:nvSpPr>
        <p:spPr>
          <a:xfrm>
            <a:off x="311700" y="1152475"/>
            <a:ext cx="5154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Year 3 went to visit Mill on the Brue for our residential this year. At the centre they ran a zero hero competition - the aim was for the year group to go the entire three days without leaving </a:t>
            </a:r>
            <a:r>
              <a:rPr lang="en-GB" b="1"/>
              <a:t>any</a:t>
            </a:r>
            <a:r>
              <a:rPr lang="en-GB"/>
              <a:t> food waste. </a:t>
            </a:r>
            <a:endParaRPr/>
          </a:p>
          <a:p>
            <a:pPr marL="0" lvl="0" indent="0" algn="l" rtl="0">
              <a:spcBef>
                <a:spcPts val="1600"/>
              </a:spcBef>
              <a:spcAft>
                <a:spcPts val="1600"/>
              </a:spcAft>
              <a:buNone/>
            </a:pPr>
            <a:r>
              <a:rPr lang="en-GB"/>
              <a:t>We achieved the zero hero award which was a massive achievement!</a:t>
            </a:r>
            <a:endParaRPr/>
          </a:p>
        </p:txBody>
      </p:sp>
      <p:pic>
        <p:nvPicPr>
          <p:cNvPr id="189" name="Google Shape;189;p30"/>
          <p:cNvPicPr preferRelativeResize="0"/>
          <p:nvPr/>
        </p:nvPicPr>
        <p:blipFill rotWithShape="1">
          <a:blip r:embed="rId3">
            <a:alphaModFix/>
          </a:blip>
          <a:srcRect l="4778" r="17893" b="16275"/>
          <a:stretch/>
        </p:blipFill>
        <p:spPr>
          <a:xfrm rot="509835">
            <a:off x="5373129" y="356321"/>
            <a:ext cx="3329642" cy="439941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Year 4 Curriculum</a:t>
            </a:r>
            <a:endParaRPr/>
          </a:p>
        </p:txBody>
      </p:sp>
      <p:sp>
        <p:nvSpPr>
          <p:cNvPr id="195" name="Google Shape;195;p31"/>
          <p:cNvSpPr txBox="1">
            <a:spLocks noGrp="1"/>
          </p:cNvSpPr>
          <p:nvPr>
            <p:ph type="body" idx="1"/>
          </p:nvPr>
        </p:nvSpPr>
        <p:spPr>
          <a:xfrm>
            <a:off x="311700" y="1233975"/>
            <a:ext cx="2817900" cy="351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SUSTAINABILITY</a:t>
            </a:r>
            <a:endParaRPr/>
          </a:p>
          <a:p>
            <a:pPr marL="0" lvl="0" indent="0" algn="l" rtl="0">
              <a:spcBef>
                <a:spcPts val="1600"/>
              </a:spcBef>
              <a:spcAft>
                <a:spcPts val="0"/>
              </a:spcAft>
              <a:buNone/>
            </a:pPr>
            <a:r>
              <a:rPr lang="en-GB"/>
              <a:t>6 week topic </a:t>
            </a:r>
            <a:endParaRPr/>
          </a:p>
          <a:p>
            <a:pPr marL="0" lvl="0" indent="0" algn="l" rtl="0">
              <a:spcBef>
                <a:spcPts val="1600"/>
              </a:spcBef>
              <a:spcAft>
                <a:spcPts val="0"/>
              </a:spcAft>
              <a:buNone/>
            </a:pPr>
            <a:r>
              <a:rPr lang="en-GB"/>
              <a:t>Created a sustainable shop</a:t>
            </a:r>
            <a:endParaRPr/>
          </a:p>
          <a:p>
            <a:pPr marL="0" lvl="0" indent="0" algn="l" rtl="0">
              <a:spcBef>
                <a:spcPts val="1600"/>
              </a:spcBef>
              <a:spcAft>
                <a:spcPts val="0"/>
              </a:spcAft>
              <a:buNone/>
            </a:pPr>
            <a:r>
              <a:rPr lang="en-GB"/>
              <a:t>Knitting clothes/ weaving </a:t>
            </a:r>
            <a:endParaRPr/>
          </a:p>
          <a:p>
            <a:pPr marL="0" lvl="0" indent="0" algn="l" rtl="0">
              <a:spcBef>
                <a:spcPts val="1600"/>
              </a:spcBef>
              <a:spcAft>
                <a:spcPts val="1600"/>
              </a:spcAft>
              <a:buNone/>
            </a:pPr>
            <a:r>
              <a:rPr lang="en-GB"/>
              <a:t>Year 4 created a sustainable garden in their and maths lesson, children </a:t>
            </a:r>
            <a:endParaRPr/>
          </a:p>
        </p:txBody>
      </p:sp>
      <p:pic>
        <p:nvPicPr>
          <p:cNvPr id="196" name="Google Shape;196;p31"/>
          <p:cNvPicPr preferRelativeResize="0"/>
          <p:nvPr/>
        </p:nvPicPr>
        <p:blipFill>
          <a:blip r:embed="rId3">
            <a:alphaModFix/>
          </a:blip>
          <a:stretch>
            <a:fillRect/>
          </a:stretch>
        </p:blipFill>
        <p:spPr>
          <a:xfrm>
            <a:off x="3303425" y="326900"/>
            <a:ext cx="5665574" cy="4650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Evendons Primary School</a:t>
            </a:r>
            <a:endParaRPr/>
          </a:p>
          <a:p>
            <a:pPr marL="0" lvl="0" indent="0" algn="l" rtl="0">
              <a:spcBef>
                <a:spcPts val="0"/>
              </a:spcBef>
              <a:spcAft>
                <a:spcPts val="0"/>
              </a:spcAft>
              <a:buNone/>
            </a:pPr>
            <a:r>
              <a:rPr lang="en-GB"/>
              <a:t>Who are we? </a:t>
            </a:r>
            <a:endParaRPr/>
          </a:p>
        </p:txBody>
      </p:sp>
      <p:pic>
        <p:nvPicPr>
          <p:cNvPr id="63" name="Google Shape;63;p14"/>
          <p:cNvPicPr preferRelativeResize="0"/>
          <p:nvPr/>
        </p:nvPicPr>
        <p:blipFill>
          <a:blip r:embed="rId3">
            <a:alphaModFix/>
          </a:blip>
          <a:stretch>
            <a:fillRect/>
          </a:stretch>
        </p:blipFill>
        <p:spPr>
          <a:xfrm>
            <a:off x="6910913" y="89313"/>
            <a:ext cx="2143125" cy="2143125"/>
          </a:xfrm>
          <a:prstGeom prst="rect">
            <a:avLst/>
          </a:prstGeom>
          <a:noFill/>
          <a:ln>
            <a:noFill/>
          </a:ln>
        </p:spPr>
      </p:pic>
      <p:pic>
        <p:nvPicPr>
          <p:cNvPr id="64" name="Google Shape;64;p14"/>
          <p:cNvPicPr preferRelativeResize="0"/>
          <p:nvPr/>
        </p:nvPicPr>
        <p:blipFill>
          <a:blip r:embed="rId4">
            <a:alphaModFix/>
          </a:blip>
          <a:stretch>
            <a:fillRect/>
          </a:stretch>
        </p:blipFill>
        <p:spPr>
          <a:xfrm>
            <a:off x="4601717" y="385160"/>
            <a:ext cx="2463579" cy="1642378"/>
          </a:xfrm>
          <a:prstGeom prst="rect">
            <a:avLst/>
          </a:prstGeom>
          <a:noFill/>
          <a:ln>
            <a:noFill/>
          </a:ln>
        </p:spPr>
      </p:pic>
      <p:pic>
        <p:nvPicPr>
          <p:cNvPr id="65" name="Google Shape;65;p14"/>
          <p:cNvPicPr preferRelativeResize="0"/>
          <p:nvPr/>
        </p:nvPicPr>
        <p:blipFill>
          <a:blip r:embed="rId5">
            <a:alphaModFix/>
          </a:blip>
          <a:stretch>
            <a:fillRect/>
          </a:stretch>
        </p:blipFill>
        <p:spPr>
          <a:xfrm>
            <a:off x="5217460" y="2510118"/>
            <a:ext cx="3791710" cy="2501661"/>
          </a:xfrm>
          <a:prstGeom prst="rect">
            <a:avLst/>
          </a:prstGeom>
          <a:noFill/>
          <a:ln>
            <a:noFill/>
          </a:ln>
        </p:spPr>
      </p:pic>
      <p:pic>
        <p:nvPicPr>
          <p:cNvPr id="66" name="Google Shape;66;p14"/>
          <p:cNvPicPr preferRelativeResize="0"/>
          <p:nvPr/>
        </p:nvPicPr>
        <p:blipFill>
          <a:blip r:embed="rId6">
            <a:alphaModFix/>
          </a:blip>
          <a:stretch>
            <a:fillRect/>
          </a:stretch>
        </p:blipFill>
        <p:spPr>
          <a:xfrm>
            <a:off x="179649" y="1911225"/>
            <a:ext cx="4848401" cy="32322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Year 4 Curriculum</a:t>
            </a:r>
            <a:endParaRPr/>
          </a:p>
        </p:txBody>
      </p:sp>
      <p:sp>
        <p:nvSpPr>
          <p:cNvPr id="202" name="Google Shape;202;p32"/>
          <p:cNvSpPr txBox="1">
            <a:spLocks noGrp="1"/>
          </p:cNvSpPr>
          <p:nvPr>
            <p:ph type="body" idx="1"/>
          </p:nvPr>
        </p:nvSpPr>
        <p:spPr>
          <a:xfrm>
            <a:off x="311700" y="1152475"/>
            <a:ext cx="3964465"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dirty="0"/>
              <a:t>Sustainability </a:t>
            </a:r>
            <a:r>
              <a:rPr lang="en-GB" dirty="0" err="1"/>
              <a:t>center</a:t>
            </a:r>
            <a:r>
              <a:rPr lang="en-GB" dirty="0"/>
              <a:t> trip and sustainability topic</a:t>
            </a:r>
            <a:endParaRPr dirty="0"/>
          </a:p>
          <a:p>
            <a:pPr marL="457200" lvl="0" indent="-342900" algn="l" rtl="0">
              <a:spcBef>
                <a:spcPts val="0"/>
              </a:spcBef>
              <a:spcAft>
                <a:spcPts val="0"/>
              </a:spcAft>
              <a:buSzPts val="1800"/>
              <a:buChar char="-"/>
            </a:pPr>
            <a:r>
              <a:rPr lang="en-GB" dirty="0"/>
              <a:t>Our extraordinary challenge was to plant over 1,000 plants throughout the year. </a:t>
            </a:r>
            <a:endParaRPr dirty="0"/>
          </a:p>
          <a:p>
            <a:pPr marL="457200" lvl="0" indent="-342900" algn="l" rtl="0">
              <a:spcBef>
                <a:spcPts val="0"/>
              </a:spcBef>
              <a:spcAft>
                <a:spcPts val="0"/>
              </a:spcAft>
              <a:buSzPts val="1800"/>
              <a:buChar char="-"/>
            </a:pPr>
            <a:r>
              <a:rPr lang="en-GB" dirty="0"/>
              <a:t>This year we made a class pledge not to waste any food at lunch times. </a:t>
            </a:r>
            <a:endParaRPr dirty="0"/>
          </a:p>
          <a:p>
            <a:pPr marL="457200" lvl="0" indent="-342900" algn="l" rtl="0">
              <a:spcBef>
                <a:spcPts val="0"/>
              </a:spcBef>
              <a:spcAft>
                <a:spcPts val="0"/>
              </a:spcAft>
              <a:buSzPts val="1800"/>
              <a:buChar char="-"/>
            </a:pPr>
            <a:endParaRPr dirty="0"/>
          </a:p>
        </p:txBody>
      </p:sp>
      <p:pic>
        <p:nvPicPr>
          <p:cNvPr id="203" name="Google Shape;203;p32"/>
          <p:cNvPicPr preferRelativeResize="0"/>
          <p:nvPr/>
        </p:nvPicPr>
        <p:blipFill rotWithShape="1">
          <a:blip r:embed="rId3">
            <a:alphaModFix/>
          </a:blip>
          <a:srcRect l="38179" t="22390" r="37635" b="20035"/>
          <a:stretch/>
        </p:blipFill>
        <p:spPr>
          <a:xfrm>
            <a:off x="5253317" y="482973"/>
            <a:ext cx="3397624" cy="3829050"/>
          </a:xfrm>
          <a:prstGeom prst="rect">
            <a:avLst/>
          </a:prstGeom>
          <a:noFill/>
          <a:ln>
            <a:noFill/>
          </a:ln>
        </p:spPr>
      </p:pic>
      <p:sp>
        <p:nvSpPr>
          <p:cNvPr id="204" name="Google Shape;204;p32"/>
          <p:cNvSpPr txBox="1"/>
          <p:nvPr/>
        </p:nvSpPr>
        <p:spPr>
          <a:xfrm>
            <a:off x="1191813" y="3953939"/>
            <a:ext cx="4034610" cy="68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dirty="0"/>
              <a:t>Link to our extraordinary challenge:</a:t>
            </a:r>
            <a:endParaRPr dirty="0"/>
          </a:p>
          <a:p>
            <a:pPr marL="0" lvl="0" indent="0" algn="l" rtl="0">
              <a:spcBef>
                <a:spcPts val="0"/>
              </a:spcBef>
              <a:spcAft>
                <a:spcPts val="0"/>
              </a:spcAft>
              <a:buNone/>
            </a:pPr>
            <a:r>
              <a:rPr lang="en-GB" sz="1100" u="sng" dirty="0">
                <a:solidFill>
                  <a:schemeClr val="hlink"/>
                </a:solidFill>
                <a:hlinkClick r:id="rId4"/>
              </a:rPr>
              <a:t>https://docs.google.com/presentation/d/11jh_PZWt-PsfiYVoUkMC7i5J84AMoIhn8ceBEuEvLyk/edit#slide=id.p</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Year 5 Curriculum</a:t>
            </a:r>
            <a:endParaRPr/>
          </a:p>
        </p:txBody>
      </p:sp>
      <p:sp>
        <p:nvSpPr>
          <p:cNvPr id="210" name="Google Shape;210;p33"/>
          <p:cNvSpPr txBox="1">
            <a:spLocks noGrp="1"/>
          </p:cNvSpPr>
          <p:nvPr>
            <p:ph type="body" idx="1"/>
          </p:nvPr>
        </p:nvSpPr>
        <p:spPr>
          <a:xfrm>
            <a:off x="311700" y="1017725"/>
            <a:ext cx="6194100" cy="3551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2800" dirty="0">
                <a:solidFill>
                  <a:srgbClr val="434343"/>
                </a:solidFill>
              </a:rPr>
              <a:t>Jane </a:t>
            </a:r>
            <a:r>
              <a:rPr lang="en-GB" sz="2800" dirty="0" err="1">
                <a:solidFill>
                  <a:srgbClr val="434343"/>
                </a:solidFill>
              </a:rPr>
              <a:t>Goodall</a:t>
            </a:r>
            <a:r>
              <a:rPr lang="en-GB" sz="2800" dirty="0">
                <a:solidFill>
                  <a:srgbClr val="434343"/>
                </a:solidFill>
              </a:rPr>
              <a:t> and the work of naturalists: </a:t>
            </a:r>
            <a:r>
              <a:rPr lang="en-GB" dirty="0">
                <a:solidFill>
                  <a:srgbClr val="434343"/>
                </a:solidFill>
              </a:rPr>
              <a:t>Learning about how to study and care for the world. Includes a trip to Gilbert White’s house to learn how he studied animals and plants in their natural setting in the eighteenth century. </a:t>
            </a:r>
            <a:endParaRPr dirty="0">
              <a:solidFill>
                <a:srgbClr val="434343"/>
              </a:solidFill>
            </a:endParaRPr>
          </a:p>
          <a:p>
            <a:pPr marL="0" lvl="0" indent="0" algn="l" rtl="0">
              <a:lnSpc>
                <a:spcPct val="100000"/>
              </a:lnSpc>
              <a:spcBef>
                <a:spcPts val="0"/>
              </a:spcBef>
              <a:spcAft>
                <a:spcPts val="0"/>
              </a:spcAft>
              <a:buNone/>
            </a:pPr>
            <a:r>
              <a:rPr lang="en-GB" sz="2800" dirty="0">
                <a:solidFill>
                  <a:srgbClr val="434343"/>
                </a:solidFill>
              </a:rPr>
              <a:t>Natural disasters: </a:t>
            </a:r>
            <a:r>
              <a:rPr lang="en-GB" dirty="0">
                <a:solidFill>
                  <a:srgbClr val="434343"/>
                </a:solidFill>
              </a:rPr>
              <a:t>Studying a range of natural disasters, the causes and impacts. </a:t>
            </a:r>
            <a:endParaRPr dirty="0">
              <a:solidFill>
                <a:srgbClr val="434343"/>
              </a:solidFill>
            </a:endParaRPr>
          </a:p>
          <a:p>
            <a:pPr marL="0" lvl="0" indent="0" algn="l" rtl="0">
              <a:lnSpc>
                <a:spcPct val="100000"/>
              </a:lnSpc>
              <a:spcBef>
                <a:spcPts val="0"/>
              </a:spcBef>
              <a:spcAft>
                <a:spcPts val="0"/>
              </a:spcAft>
              <a:buClr>
                <a:schemeClr val="dk1"/>
              </a:buClr>
              <a:buSzPts val="1100"/>
              <a:buFont typeface="Arial"/>
              <a:buNone/>
            </a:pPr>
            <a:r>
              <a:rPr lang="en-GB" sz="2800" dirty="0">
                <a:solidFill>
                  <a:srgbClr val="434343"/>
                </a:solidFill>
              </a:rPr>
              <a:t>Coasts: </a:t>
            </a:r>
            <a:r>
              <a:rPr lang="en-GB" dirty="0">
                <a:solidFill>
                  <a:srgbClr val="434343"/>
                </a:solidFill>
              </a:rPr>
              <a:t>A geography study of coastal erosion and deposition. Looking at the effects of climate change and how this has affected severe weather events. Part of this trip takes place during the residential at Hooke Court. </a:t>
            </a:r>
            <a:endParaRPr dirty="0">
              <a:solidFill>
                <a:srgbClr val="434343"/>
              </a:solidFill>
            </a:endParaRPr>
          </a:p>
        </p:txBody>
      </p:sp>
      <p:pic>
        <p:nvPicPr>
          <p:cNvPr id="211" name="Google Shape;211;p33"/>
          <p:cNvPicPr preferRelativeResize="0"/>
          <p:nvPr/>
        </p:nvPicPr>
        <p:blipFill>
          <a:blip r:embed="rId3">
            <a:alphaModFix/>
          </a:blip>
          <a:stretch>
            <a:fillRect/>
          </a:stretch>
        </p:blipFill>
        <p:spPr>
          <a:xfrm rot="477986">
            <a:off x="6406663" y="946520"/>
            <a:ext cx="2501904" cy="357169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4"/>
          <p:cNvSpPr txBox="1">
            <a:spLocks noGrp="1"/>
          </p:cNvSpPr>
          <p:nvPr>
            <p:ph type="title"/>
          </p:nvPr>
        </p:nvSpPr>
        <p:spPr>
          <a:xfrm>
            <a:off x="311700" y="229325"/>
            <a:ext cx="8520600" cy="94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How sustainability has impacted the views of individuals at Evendons</a:t>
            </a:r>
            <a:endParaRPr/>
          </a:p>
        </p:txBody>
      </p:sp>
      <p:sp>
        <p:nvSpPr>
          <p:cNvPr id="217" name="Google Shape;217;p34"/>
          <p:cNvSpPr txBox="1">
            <a:spLocks noGrp="1"/>
          </p:cNvSpPr>
          <p:nvPr>
            <p:ph type="body" idx="1"/>
          </p:nvPr>
        </p:nvSpPr>
        <p:spPr>
          <a:xfrm>
            <a:off x="311700" y="1375900"/>
            <a:ext cx="8520600" cy="319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Freddie and Tegwyn (Year 2) decided to lead a whole school assembly about plastic pollution. They brought in plastic from home to illustrate wasteful packaging and reminded the school of top tips for reducing waste and provided information about how this was damaging to the planet. </a:t>
            </a:r>
            <a:endParaRPr/>
          </a:p>
          <a:p>
            <a:pPr marL="0" lvl="0" indent="0" algn="l" rtl="0">
              <a:spcBef>
                <a:spcPts val="1600"/>
              </a:spcBef>
              <a:spcAft>
                <a:spcPts val="0"/>
              </a:spcAft>
              <a:buNone/>
            </a:pPr>
            <a:r>
              <a:rPr lang="en-GB"/>
              <a:t>Toby Jordaan (Year 1) led a whole school assembly about the use of Palm Oil and how it is affecting orangutans. </a:t>
            </a:r>
            <a:endParaRPr/>
          </a:p>
          <a:p>
            <a:pPr marL="0" lvl="0" indent="0" algn="l" rtl="0">
              <a:spcBef>
                <a:spcPts val="1600"/>
              </a:spcBef>
              <a:spcAft>
                <a:spcPts val="0"/>
              </a:spcAft>
              <a:buNone/>
            </a:pPr>
            <a:r>
              <a:rPr lang="en-GB"/>
              <a:t>Eden set up a challenge and collecting point for milk bottle tops.</a:t>
            </a:r>
            <a:endParaRPr/>
          </a:p>
          <a:p>
            <a:pPr marL="0" lvl="0" indent="0" algn="l" rtl="0">
              <a:spcBef>
                <a:spcPts val="1600"/>
              </a:spcBef>
              <a:spcAft>
                <a:spcPts val="1600"/>
              </a:spcAft>
              <a:buNone/>
            </a:pPr>
            <a:r>
              <a:rPr lang="en-GB"/>
              <a:t>Chloe, Iris and Lily (Year 2) did an assembly to Years 2 and 3 about litter and how to help prevent litter in and around school.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267250" y="167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WHOLE SCHOOL APPROACH</a:t>
            </a:r>
            <a:endParaRPr/>
          </a:p>
          <a:p>
            <a:pPr marL="0" lvl="0" indent="0" algn="l" rtl="0">
              <a:spcBef>
                <a:spcPts val="0"/>
              </a:spcBef>
              <a:spcAft>
                <a:spcPts val="0"/>
              </a:spcAft>
              <a:buNone/>
            </a:pPr>
            <a:r>
              <a:rPr lang="en-GB"/>
              <a:t>Looking After the School Grounds</a:t>
            </a:r>
            <a:endParaRPr/>
          </a:p>
        </p:txBody>
      </p:sp>
      <p:sp>
        <p:nvSpPr>
          <p:cNvPr id="72" name="Google Shape;72;p15"/>
          <p:cNvSpPr txBox="1">
            <a:spLocks noGrp="1"/>
          </p:cNvSpPr>
          <p:nvPr>
            <p:ph type="body" idx="1"/>
          </p:nvPr>
        </p:nvSpPr>
        <p:spPr>
          <a:xfrm>
            <a:off x="210800" y="1152475"/>
            <a:ext cx="56775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dirty="0"/>
              <a:t>The school is fortunate to have lovely school grounds with lots of trees. The children and their families help maintain the school environment in money ‘work parties’.</a:t>
            </a:r>
            <a:endParaRPr sz="1600" dirty="0"/>
          </a:p>
          <a:p>
            <a:pPr marL="0" lvl="0" indent="0" algn="l" rtl="0">
              <a:spcBef>
                <a:spcPts val="1600"/>
              </a:spcBef>
              <a:spcAft>
                <a:spcPts val="0"/>
              </a:spcAft>
              <a:buNone/>
            </a:pPr>
            <a:r>
              <a:rPr lang="en-GB" sz="1600" dirty="0"/>
              <a:t>The trees and branches that come down are turned into woodchip and then used  to form the paths around the school</a:t>
            </a:r>
            <a:endParaRPr sz="1600" dirty="0"/>
          </a:p>
          <a:p>
            <a:pPr marL="0" lvl="0" indent="0" algn="l" rtl="0">
              <a:spcBef>
                <a:spcPts val="1600"/>
              </a:spcBef>
              <a:spcAft>
                <a:spcPts val="0"/>
              </a:spcAft>
              <a:buNone/>
            </a:pPr>
            <a:r>
              <a:rPr lang="en-GB" sz="1600" dirty="0"/>
              <a:t>Children help play new trees and shrubs to maintain the environment</a:t>
            </a:r>
            <a:endParaRPr sz="1600" dirty="0"/>
          </a:p>
          <a:p>
            <a:pPr marL="0" lvl="0" indent="0" algn="l" rtl="0">
              <a:spcBef>
                <a:spcPts val="1600"/>
              </a:spcBef>
              <a:spcAft>
                <a:spcPts val="0"/>
              </a:spcAft>
              <a:buNone/>
            </a:pPr>
            <a:r>
              <a:rPr lang="en-GB" sz="1600" dirty="0"/>
              <a:t>Children respect the paths ways and leave areas for the wildlife to grow and live.</a:t>
            </a:r>
            <a:endParaRPr sz="1600"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pic>
        <p:nvPicPr>
          <p:cNvPr id="73" name="Google Shape;73;p15"/>
          <p:cNvPicPr preferRelativeResize="0"/>
          <p:nvPr/>
        </p:nvPicPr>
        <p:blipFill>
          <a:blip r:embed="rId3">
            <a:alphaModFix/>
          </a:blip>
          <a:stretch>
            <a:fillRect/>
          </a:stretch>
        </p:blipFill>
        <p:spPr>
          <a:xfrm>
            <a:off x="5715000" y="1068175"/>
            <a:ext cx="3429000" cy="3416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78425" y="45075"/>
            <a:ext cx="6020400" cy="97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WHOLE SCHOOL APPROACH</a:t>
            </a:r>
            <a:endParaRPr/>
          </a:p>
          <a:p>
            <a:pPr marL="0" lvl="0" indent="0" algn="l" rtl="0">
              <a:spcBef>
                <a:spcPts val="0"/>
              </a:spcBef>
              <a:spcAft>
                <a:spcPts val="0"/>
              </a:spcAft>
              <a:buNone/>
            </a:pPr>
            <a:r>
              <a:rPr lang="en-GB"/>
              <a:t>WORK PARTIES  </a:t>
            </a:r>
            <a:endParaRPr/>
          </a:p>
        </p:txBody>
      </p:sp>
      <p:sp>
        <p:nvSpPr>
          <p:cNvPr id="79" name="Google Shape;79;p16"/>
          <p:cNvSpPr txBox="1">
            <a:spLocks noGrp="1"/>
          </p:cNvSpPr>
          <p:nvPr>
            <p:ph type="body" idx="1"/>
          </p:nvPr>
        </p:nvSpPr>
        <p:spPr>
          <a:xfrm>
            <a:off x="78425" y="1239875"/>
            <a:ext cx="47319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a:t>Children arrive with parents on a saturday afternoon, once a term. </a:t>
            </a:r>
            <a:endParaRPr/>
          </a:p>
          <a:p>
            <a:pPr marL="457200" lvl="0" indent="-342900" algn="l" rtl="0">
              <a:spcBef>
                <a:spcPts val="0"/>
              </a:spcBef>
              <a:spcAft>
                <a:spcPts val="0"/>
              </a:spcAft>
              <a:buSzPts val="1800"/>
              <a:buChar char="●"/>
            </a:pPr>
            <a:r>
              <a:rPr lang="en-GB"/>
              <a:t>They create wood chip paths, </a:t>
            </a:r>
            <a:endParaRPr/>
          </a:p>
          <a:p>
            <a:pPr marL="457200" lvl="0" indent="-342900" algn="l" rtl="0">
              <a:spcBef>
                <a:spcPts val="0"/>
              </a:spcBef>
              <a:spcAft>
                <a:spcPts val="0"/>
              </a:spcAft>
              <a:buSzPts val="1800"/>
              <a:buChar char="●"/>
            </a:pPr>
            <a:r>
              <a:rPr lang="en-GB"/>
              <a:t>Teaches the children to respect the grounds</a:t>
            </a:r>
            <a:endParaRPr/>
          </a:p>
          <a:p>
            <a:pPr marL="0" lvl="0" indent="0" algn="l" rtl="0">
              <a:spcBef>
                <a:spcPts val="1600"/>
              </a:spcBef>
              <a:spcAft>
                <a:spcPts val="1600"/>
              </a:spcAft>
              <a:buNone/>
            </a:pPr>
            <a:endParaRPr/>
          </a:p>
        </p:txBody>
      </p:sp>
      <p:pic>
        <p:nvPicPr>
          <p:cNvPr id="80" name="Google Shape;80;p16"/>
          <p:cNvPicPr preferRelativeResize="0"/>
          <p:nvPr/>
        </p:nvPicPr>
        <p:blipFill>
          <a:blip r:embed="rId3">
            <a:alphaModFix/>
          </a:blip>
          <a:stretch>
            <a:fillRect/>
          </a:stretch>
        </p:blipFill>
        <p:spPr>
          <a:xfrm>
            <a:off x="6127597" y="193303"/>
            <a:ext cx="2796905" cy="2511825"/>
          </a:xfrm>
          <a:prstGeom prst="rect">
            <a:avLst/>
          </a:prstGeom>
          <a:noFill/>
          <a:ln>
            <a:noFill/>
          </a:ln>
        </p:spPr>
      </p:pic>
      <p:pic>
        <p:nvPicPr>
          <p:cNvPr id="81" name="Google Shape;81;p16"/>
          <p:cNvPicPr preferRelativeResize="0"/>
          <p:nvPr/>
        </p:nvPicPr>
        <p:blipFill>
          <a:blip r:embed="rId4">
            <a:alphaModFix/>
          </a:blip>
          <a:stretch>
            <a:fillRect/>
          </a:stretch>
        </p:blipFill>
        <p:spPr>
          <a:xfrm>
            <a:off x="4991354" y="2090461"/>
            <a:ext cx="2225234" cy="2598080"/>
          </a:xfrm>
          <a:prstGeom prst="rect">
            <a:avLst/>
          </a:prstGeom>
          <a:noFill/>
          <a:ln>
            <a:noFill/>
          </a:ln>
        </p:spPr>
      </p:pic>
      <p:pic>
        <p:nvPicPr>
          <p:cNvPr id="82" name="Google Shape;82;p16"/>
          <p:cNvPicPr preferRelativeResize="0"/>
          <p:nvPr/>
        </p:nvPicPr>
        <p:blipFill>
          <a:blip r:embed="rId5">
            <a:alphaModFix/>
          </a:blip>
          <a:stretch>
            <a:fillRect/>
          </a:stretch>
        </p:blipFill>
        <p:spPr>
          <a:xfrm>
            <a:off x="2199213" y="2735419"/>
            <a:ext cx="2942276" cy="22067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7"/>
          <p:cNvPicPr preferRelativeResize="0"/>
          <p:nvPr/>
        </p:nvPicPr>
        <p:blipFill>
          <a:blip r:embed="rId3">
            <a:alphaModFix/>
          </a:blip>
          <a:stretch>
            <a:fillRect/>
          </a:stretch>
        </p:blipFill>
        <p:spPr>
          <a:xfrm>
            <a:off x="170329" y="242047"/>
            <a:ext cx="3429000" cy="2571750"/>
          </a:xfrm>
          <a:prstGeom prst="rect">
            <a:avLst/>
          </a:prstGeom>
          <a:noFill/>
          <a:ln>
            <a:noFill/>
          </a:ln>
        </p:spPr>
      </p:pic>
      <p:pic>
        <p:nvPicPr>
          <p:cNvPr id="88" name="Google Shape;88;p17"/>
          <p:cNvPicPr preferRelativeResize="0"/>
          <p:nvPr/>
        </p:nvPicPr>
        <p:blipFill>
          <a:blip r:embed="rId4">
            <a:alphaModFix/>
          </a:blip>
          <a:stretch>
            <a:fillRect/>
          </a:stretch>
        </p:blipFill>
        <p:spPr>
          <a:xfrm>
            <a:off x="5216336" y="197223"/>
            <a:ext cx="3766300" cy="2824725"/>
          </a:xfrm>
          <a:prstGeom prst="rect">
            <a:avLst/>
          </a:prstGeom>
          <a:noFill/>
          <a:ln>
            <a:noFill/>
          </a:ln>
        </p:spPr>
      </p:pic>
      <p:pic>
        <p:nvPicPr>
          <p:cNvPr id="89" name="Google Shape;89;p17"/>
          <p:cNvPicPr preferRelativeResize="0"/>
          <p:nvPr/>
        </p:nvPicPr>
        <p:blipFill>
          <a:blip r:embed="rId5">
            <a:alphaModFix/>
          </a:blip>
          <a:stretch>
            <a:fillRect/>
          </a:stretch>
        </p:blipFill>
        <p:spPr>
          <a:xfrm>
            <a:off x="2742267" y="2300831"/>
            <a:ext cx="3498100" cy="2623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WHOLE SCHOOL APPROACH</a:t>
            </a:r>
            <a:endParaRPr/>
          </a:p>
          <a:p>
            <a:pPr marL="0" lvl="0" indent="0" algn="l" rtl="0">
              <a:spcBef>
                <a:spcPts val="0"/>
              </a:spcBef>
              <a:spcAft>
                <a:spcPts val="0"/>
              </a:spcAft>
              <a:buNone/>
            </a:pPr>
            <a:r>
              <a:rPr lang="en-GB"/>
              <a:t>PLASTIC PLEDGE</a:t>
            </a:r>
            <a:endParaRPr/>
          </a:p>
          <a:p>
            <a:pPr marL="0" lvl="0" indent="0" algn="l" rtl="0">
              <a:spcBef>
                <a:spcPts val="0"/>
              </a:spcBef>
              <a:spcAft>
                <a:spcPts val="0"/>
              </a:spcAft>
              <a:buNone/>
            </a:pPr>
            <a:endParaRPr/>
          </a:p>
        </p:txBody>
      </p:sp>
      <p:sp>
        <p:nvSpPr>
          <p:cNvPr id="95" name="Google Shape;95;p18"/>
          <p:cNvSpPr txBox="1">
            <a:spLocks noGrp="1"/>
          </p:cNvSpPr>
          <p:nvPr>
            <p:ph type="body" idx="1"/>
          </p:nvPr>
        </p:nvSpPr>
        <p:spPr>
          <a:xfrm>
            <a:off x="133950" y="15190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whole school made a pledge to stop using single use plastic bottles and to use reusable bottles instead. There has been a significant reductions of single use plastic bottles in school as a result. The children created a display in the hall to remind us all to stop using plastic,</a:t>
            </a:r>
            <a:endParaRPr/>
          </a:p>
          <a:p>
            <a:pPr marL="457200" lvl="0" indent="0" algn="l" rtl="0">
              <a:spcBef>
                <a:spcPts val="1600"/>
              </a:spcBef>
              <a:spcAft>
                <a:spcPts val="1600"/>
              </a:spcAft>
              <a:buNone/>
            </a:pPr>
            <a:endParaRPr/>
          </a:p>
        </p:txBody>
      </p:sp>
      <p:pic>
        <p:nvPicPr>
          <p:cNvPr id="96" name="Google Shape;96;p18"/>
          <p:cNvPicPr preferRelativeResize="0"/>
          <p:nvPr/>
        </p:nvPicPr>
        <p:blipFill>
          <a:blip r:embed="rId3">
            <a:alphaModFix/>
          </a:blip>
          <a:stretch>
            <a:fillRect/>
          </a:stretch>
        </p:blipFill>
        <p:spPr>
          <a:xfrm>
            <a:off x="6054449" y="2769199"/>
            <a:ext cx="2888379" cy="216627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133950" y="100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WHOLE SCHOOL APPROACH</a:t>
            </a:r>
            <a:endParaRPr/>
          </a:p>
          <a:p>
            <a:pPr marL="0" lvl="0" indent="0" algn="l" rtl="0">
              <a:spcBef>
                <a:spcPts val="0"/>
              </a:spcBef>
              <a:spcAft>
                <a:spcPts val="0"/>
              </a:spcAft>
              <a:buNone/>
            </a:pPr>
            <a:r>
              <a:rPr lang="en-GB"/>
              <a:t>Growing Vegetables</a:t>
            </a:r>
            <a:endParaRPr/>
          </a:p>
          <a:p>
            <a:pPr marL="0" lvl="0" indent="0" algn="l" rtl="0">
              <a:spcBef>
                <a:spcPts val="0"/>
              </a:spcBef>
              <a:spcAft>
                <a:spcPts val="0"/>
              </a:spcAft>
              <a:buNone/>
            </a:pPr>
            <a:endParaRPr/>
          </a:p>
        </p:txBody>
      </p:sp>
      <p:sp>
        <p:nvSpPr>
          <p:cNvPr id="102" name="Google Shape;102;p19"/>
          <p:cNvSpPr txBox="1">
            <a:spLocks noGrp="1"/>
          </p:cNvSpPr>
          <p:nvPr>
            <p:ph type="body" idx="1"/>
          </p:nvPr>
        </p:nvSpPr>
        <p:spPr>
          <a:xfrm>
            <a:off x="133950" y="1063600"/>
            <a:ext cx="8520600" cy="405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Each year children grow vegetables and use these to cook. This is teaching children where food comes from and encouraging them to grow their own food and eat food that is seasonal rather than flown in from around the world.</a:t>
            </a:r>
            <a:endParaRPr dirty="0"/>
          </a:p>
          <a:p>
            <a:pPr marL="0" lvl="0" indent="0" algn="l" rtl="0">
              <a:spcBef>
                <a:spcPts val="1600"/>
              </a:spcBef>
              <a:spcAft>
                <a:spcPts val="0"/>
              </a:spcAft>
              <a:buNone/>
            </a:pPr>
            <a:r>
              <a:rPr lang="en-GB" dirty="0"/>
              <a:t>There is a pumpkin day once a year, where we harvest the pumpkins. The children learn about the story Pumpkin Soup by and make their own soup - making soup throughout the day.</a:t>
            </a: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pic>
        <p:nvPicPr>
          <p:cNvPr id="103" name="Google Shape;103;p19"/>
          <p:cNvPicPr preferRelativeResize="0"/>
          <p:nvPr/>
        </p:nvPicPr>
        <p:blipFill>
          <a:blip r:embed="rId3">
            <a:alphaModFix/>
          </a:blip>
          <a:stretch>
            <a:fillRect/>
          </a:stretch>
        </p:blipFill>
        <p:spPr>
          <a:xfrm>
            <a:off x="5609139" y="3009556"/>
            <a:ext cx="3319708" cy="1965856"/>
          </a:xfrm>
          <a:prstGeom prst="rect">
            <a:avLst/>
          </a:prstGeom>
          <a:noFill/>
          <a:ln>
            <a:noFill/>
          </a:ln>
        </p:spPr>
      </p:pic>
      <p:pic>
        <p:nvPicPr>
          <p:cNvPr id="104" name="Google Shape;104;p19"/>
          <p:cNvPicPr preferRelativeResize="0"/>
          <p:nvPr/>
        </p:nvPicPr>
        <p:blipFill>
          <a:blip r:embed="rId4">
            <a:alphaModFix/>
          </a:blip>
          <a:stretch>
            <a:fillRect/>
          </a:stretch>
        </p:blipFill>
        <p:spPr>
          <a:xfrm>
            <a:off x="2326982" y="3258072"/>
            <a:ext cx="3107826" cy="17481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99375" y="111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WHOLE SCHOOL- Vegan Day</a:t>
            </a:r>
            <a:endParaRPr/>
          </a:p>
          <a:p>
            <a:pPr marL="0" lvl="0" indent="0" algn="l" rtl="0">
              <a:spcBef>
                <a:spcPts val="0"/>
              </a:spcBef>
              <a:spcAft>
                <a:spcPts val="0"/>
              </a:spcAft>
              <a:buNone/>
            </a:pPr>
            <a:endParaRPr/>
          </a:p>
        </p:txBody>
      </p:sp>
      <p:sp>
        <p:nvSpPr>
          <p:cNvPr id="110" name="Google Shape;110;p20"/>
          <p:cNvSpPr txBox="1">
            <a:spLocks noGrp="1"/>
          </p:cNvSpPr>
          <p:nvPr>
            <p:ph type="body" idx="1"/>
          </p:nvPr>
        </p:nvSpPr>
        <p:spPr>
          <a:xfrm>
            <a:off x="0" y="9955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Vegan day. The whole school learnt about being a vegan, they  made vegan wraps and smoothies and tried vegan food. They identified everyday objects which were made using animal products. The children debated different vegan issues and could clearly back up their beliefs and understanding. We had a storyteller. The children explored artwork by Andy Goldsworthy, using natural materials to   create pictures. Children smelt and tasted a wide range of vegetables. Animal aid came and spoke to the children. </a:t>
            </a:r>
            <a:endParaRPr/>
          </a:p>
        </p:txBody>
      </p:sp>
      <p:pic>
        <p:nvPicPr>
          <p:cNvPr id="111" name="Google Shape;111;p20"/>
          <p:cNvPicPr preferRelativeResize="0"/>
          <p:nvPr/>
        </p:nvPicPr>
        <p:blipFill rotWithShape="1">
          <a:blip r:embed="rId3">
            <a:alphaModFix/>
          </a:blip>
          <a:srcRect l="29138"/>
          <a:stretch/>
        </p:blipFill>
        <p:spPr>
          <a:xfrm>
            <a:off x="6729258" y="3173506"/>
            <a:ext cx="2244411" cy="1810871"/>
          </a:xfrm>
          <a:prstGeom prst="rect">
            <a:avLst/>
          </a:prstGeom>
          <a:noFill/>
          <a:ln>
            <a:noFill/>
          </a:ln>
        </p:spPr>
      </p:pic>
      <p:pic>
        <p:nvPicPr>
          <p:cNvPr id="112" name="Google Shape;112;p20"/>
          <p:cNvPicPr preferRelativeResize="0"/>
          <p:nvPr/>
        </p:nvPicPr>
        <p:blipFill>
          <a:blip r:embed="rId4">
            <a:alphaModFix/>
          </a:blip>
          <a:stretch>
            <a:fillRect/>
          </a:stretch>
        </p:blipFill>
        <p:spPr>
          <a:xfrm rot="733283">
            <a:off x="5545930" y="3127033"/>
            <a:ext cx="1231388" cy="1687014"/>
          </a:xfrm>
          <a:prstGeom prst="rect">
            <a:avLst/>
          </a:prstGeom>
          <a:noFill/>
          <a:ln>
            <a:noFill/>
          </a:ln>
        </p:spPr>
      </p:pic>
      <p:pic>
        <p:nvPicPr>
          <p:cNvPr id="113" name="Google Shape;113;p20"/>
          <p:cNvPicPr preferRelativeResize="0"/>
          <p:nvPr/>
        </p:nvPicPr>
        <p:blipFill>
          <a:blip r:embed="rId5">
            <a:alphaModFix/>
          </a:blip>
          <a:stretch>
            <a:fillRect/>
          </a:stretch>
        </p:blipFill>
        <p:spPr>
          <a:xfrm>
            <a:off x="3225110" y="3369079"/>
            <a:ext cx="2314375" cy="1638275"/>
          </a:xfrm>
          <a:prstGeom prst="rect">
            <a:avLst/>
          </a:prstGeom>
          <a:noFill/>
          <a:ln>
            <a:noFill/>
          </a:ln>
        </p:spPr>
      </p:pic>
      <p:pic>
        <p:nvPicPr>
          <p:cNvPr id="114" name="Google Shape;114;p20"/>
          <p:cNvPicPr preferRelativeResize="0"/>
          <p:nvPr/>
        </p:nvPicPr>
        <p:blipFill>
          <a:blip r:embed="rId6">
            <a:alphaModFix/>
          </a:blip>
          <a:stretch>
            <a:fillRect/>
          </a:stretch>
        </p:blipFill>
        <p:spPr>
          <a:xfrm>
            <a:off x="180045" y="3583635"/>
            <a:ext cx="3400425" cy="1343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233925" y="256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Vegan Day Photos</a:t>
            </a:r>
            <a:endParaRPr/>
          </a:p>
        </p:txBody>
      </p:sp>
      <p:pic>
        <p:nvPicPr>
          <p:cNvPr id="120" name="Google Shape;120;p21"/>
          <p:cNvPicPr preferRelativeResize="0"/>
          <p:nvPr/>
        </p:nvPicPr>
        <p:blipFill>
          <a:blip r:embed="rId3">
            <a:alphaModFix/>
          </a:blip>
          <a:stretch>
            <a:fillRect/>
          </a:stretch>
        </p:blipFill>
        <p:spPr>
          <a:xfrm>
            <a:off x="412377" y="1299882"/>
            <a:ext cx="2581834" cy="3718112"/>
          </a:xfrm>
          <a:prstGeom prst="rect">
            <a:avLst/>
          </a:prstGeom>
          <a:noFill/>
          <a:ln>
            <a:noFill/>
          </a:ln>
        </p:spPr>
      </p:pic>
      <p:pic>
        <p:nvPicPr>
          <p:cNvPr id="121" name="Google Shape;121;p21"/>
          <p:cNvPicPr preferRelativeResize="0"/>
          <p:nvPr/>
        </p:nvPicPr>
        <p:blipFill>
          <a:blip r:embed="rId4">
            <a:alphaModFix/>
          </a:blip>
          <a:stretch>
            <a:fillRect/>
          </a:stretch>
        </p:blipFill>
        <p:spPr>
          <a:xfrm>
            <a:off x="5504330" y="282619"/>
            <a:ext cx="3231396" cy="4522463"/>
          </a:xfrm>
          <a:prstGeom prst="rect">
            <a:avLst/>
          </a:prstGeom>
          <a:noFill/>
          <a:ln>
            <a:noFill/>
          </a:ln>
        </p:spPr>
      </p:pic>
      <p:pic>
        <p:nvPicPr>
          <p:cNvPr id="122" name="Google Shape;122;p21"/>
          <p:cNvPicPr preferRelativeResize="0"/>
          <p:nvPr/>
        </p:nvPicPr>
        <p:blipFill>
          <a:blip r:embed="rId5">
            <a:alphaModFix/>
          </a:blip>
          <a:srcRect l="6150" r="8185"/>
          <a:stretch>
            <a:fillRect/>
          </a:stretch>
        </p:blipFill>
        <p:spPr>
          <a:xfrm rot="971315">
            <a:off x="2714503" y="1176169"/>
            <a:ext cx="2900207" cy="288742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1235</Words>
  <Application>Microsoft Office PowerPoint</Application>
  <PresentationFormat>On-screen Show (16:9)</PresentationFormat>
  <Paragraphs>99</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Simple Light</vt:lpstr>
      <vt:lpstr>     </vt:lpstr>
      <vt:lpstr>Evendons Primary School Who are we? </vt:lpstr>
      <vt:lpstr>WHOLE SCHOOL APPROACH Looking After the School Grounds</vt:lpstr>
      <vt:lpstr>WHOLE SCHOOL APPROACH WORK PARTIES  </vt:lpstr>
      <vt:lpstr>Slide 5</vt:lpstr>
      <vt:lpstr>WHOLE SCHOOL APPROACH PLASTIC PLEDGE </vt:lpstr>
      <vt:lpstr>WHOLE SCHOOL APPROACH Growing Vegetables </vt:lpstr>
      <vt:lpstr>WHOLE SCHOOL- Vegan Day </vt:lpstr>
      <vt:lpstr>Vegan Day Photos</vt:lpstr>
      <vt:lpstr>WHOLE SCHOOL APPROACH   Waste food   </vt:lpstr>
      <vt:lpstr>Whole School Approach   Big battery hunt</vt:lpstr>
      <vt:lpstr>WHOLE SCHOOL APPROACH  TRIPS Tescos - fair trade workshop Living rainforest  Gilbert White’s house  VISITORS Antarctica Traveller Sandra Pullen Sustainability shop owner  Local council food waste program </vt:lpstr>
      <vt:lpstr>WHOLE SCHOOL APPROACH Travelling to school</vt:lpstr>
      <vt:lpstr>Curriculum topics  During our Character education lessons children learn about respecting the environment and about the UN sustainable development goals.    Each class has chosen a goal to work on during the year.   Our assemblies are also linked to these goals as well as looking at current environmental issues such as the Australian bushfires. </vt:lpstr>
      <vt:lpstr>Rights Respecting School Council</vt:lpstr>
      <vt:lpstr>Year 1 Curriculum</vt:lpstr>
      <vt:lpstr>Year 2 Curriculum</vt:lpstr>
      <vt:lpstr>Year 3 Curriculum</vt:lpstr>
      <vt:lpstr>Year 4 Curriculum</vt:lpstr>
      <vt:lpstr>Year 4 Curriculum</vt:lpstr>
      <vt:lpstr>Year 5 Curriculum</vt:lpstr>
      <vt:lpstr>How sustainability has impacted the views of individuals at Evendons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Lucinda Graham</dc:creator>
  <cp:lastModifiedBy>Lyn</cp:lastModifiedBy>
  <cp:revision>3</cp:revision>
  <dcterms:modified xsi:type="dcterms:W3CDTF">2021-01-28T13:24:38Z</dcterms:modified>
</cp:coreProperties>
</file>